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2" r:id="rId3"/>
    <p:sldId id="260" r:id="rId4"/>
    <p:sldId id="258" r:id="rId5"/>
    <p:sldId id="257" r:id="rId6"/>
    <p:sldId id="275" r:id="rId7"/>
    <p:sldId id="276" r:id="rId8"/>
    <p:sldId id="277" r:id="rId9"/>
    <p:sldId id="266" r:id="rId10"/>
    <p:sldId id="273" r:id="rId11"/>
    <p:sldId id="274" r:id="rId12"/>
    <p:sldId id="269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 snapToGrid="0">
      <p:cViewPr>
        <p:scale>
          <a:sx n="46" d="100"/>
          <a:sy n="46" d="100"/>
        </p:scale>
        <p:origin x="-773" y="-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ПСУ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39</c:v>
                </c:pt>
                <c:pt idx="2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Занятия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</c:v>
                </c:pt>
                <c:pt idx="1">
                  <c:v>220</c:v>
                </c:pt>
                <c:pt idx="2">
                  <c:v>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471104"/>
        <c:axId val="53472640"/>
      </c:barChart>
      <c:catAx>
        <c:axId val="5347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472640"/>
        <c:crosses val="autoZero"/>
        <c:auto val="1"/>
        <c:lblAlgn val="ctr"/>
        <c:lblOffset val="100"/>
        <c:noMultiLvlLbl val="0"/>
      </c:catAx>
      <c:valAx>
        <c:axId val="53472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471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708D1D-30B7-4305-A6DE-7257B937B58A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ADD31DA-F8CC-4CAF-B443-6431A98777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3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Руководитель проекта </a:t>
            </a:r>
            <a:r>
              <a:rPr lang="ru-RU" sz="5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-Марина  Владимировна Котова </a:t>
            </a:r>
            <a:endParaRPr lang="ru-RU" sz="5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99255" y="1"/>
            <a:ext cx="9304899" cy="3105834"/>
          </a:xfrm>
        </p:spPr>
        <p:txBody>
          <a:bodyPr/>
          <a:lstStyle/>
          <a:p>
            <a:pPr algn="l"/>
            <a:r>
              <a:rPr lang="ru-RU" sz="1800" b="1" dirty="0" smtClean="0"/>
              <a:t>                            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                    </a:t>
            </a:r>
            <a:br>
              <a:rPr lang="ru-RU" sz="1800" b="1" dirty="0" smtClean="0"/>
            </a:br>
            <a:r>
              <a:rPr lang="ru-RU" sz="1800" b="1" dirty="0"/>
              <a:t> </a:t>
            </a:r>
            <a:r>
              <a:rPr lang="ru-RU" sz="1800" b="1" dirty="0" smtClean="0"/>
              <a:t>                     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       </a:t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                  </a:t>
            </a:r>
            <a:r>
              <a:rPr lang="ru-RU" sz="2000" b="1" dirty="0" smtClean="0">
                <a:latin typeface="Gungsuh" pitchFamily="18" charset="-127"/>
                <a:ea typeface="Gungsuh" pitchFamily="18" charset="-127"/>
                <a:cs typeface="Arial" pitchFamily="34" charset="0"/>
              </a:rPr>
              <a:t> </a:t>
            </a:r>
            <a:br>
              <a:rPr lang="ru-RU" sz="2000" b="1" dirty="0" smtClean="0"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2000" b="1" dirty="0" smtClean="0">
                <a:latin typeface="Gungsuh" pitchFamily="18" charset="-127"/>
                <a:ea typeface="Gungsuh" pitchFamily="18" charset="-127"/>
                <a:cs typeface="Arial" pitchFamily="34" charset="0"/>
              </a:rPr>
              <a:t>	</a:t>
            </a: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          </a:t>
            </a:r>
            <a:r>
              <a:rPr lang="ru-RU" sz="2000" b="1" dirty="0" smtClean="0">
                <a:latin typeface="Gungsuh" pitchFamily="18" charset="-127"/>
                <a:ea typeface="Gungsuh" pitchFamily="18" charset="-127"/>
                <a:cs typeface="Arial" pitchFamily="34" charset="0"/>
              </a:rPr>
              <a:t>Министерство </a:t>
            </a: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социального развития</a:t>
            </a:r>
            <a:b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                     Ульяновской области</a:t>
            </a:r>
            <a:b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2000" b="1" dirty="0" smtClean="0"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2000" b="1" dirty="0" smtClean="0"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		</a:t>
            </a: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ОГАУСО </a:t>
            </a: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	           </a:t>
            </a: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	«</a:t>
            </a: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Геронтологический центр «ЗАБОТА» </a:t>
            </a:r>
            <a:b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	       </a:t>
            </a: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	 в </a:t>
            </a: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г. Ульяновске</a:t>
            </a: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»</a:t>
            </a: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/>
            </a:r>
            <a:b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r>
              <a:rPr lang="ru-RU" sz="2000" b="1" dirty="0">
                <a:latin typeface="Gungsuh" pitchFamily="18" charset="-127"/>
                <a:ea typeface="Gungsuh" pitchFamily="18" charset="-127"/>
                <a:cs typeface="Arial" pitchFamily="34" charset="0"/>
              </a:rPr>
              <a:t>                                         </a:t>
            </a:r>
            <a:endParaRPr lang="ru-RU" sz="2000" b="1" dirty="0">
              <a:latin typeface="Gungsuh" pitchFamily="18" charset="-127"/>
              <a:ea typeface="Gungsuh" pitchFamily="18" charset="-127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22684" r="-231" b="23982"/>
          <a:stretch/>
        </p:blipFill>
        <p:spPr>
          <a:xfrm>
            <a:off x="10071478" y="3019639"/>
            <a:ext cx="1849154" cy="22699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5" y="232756"/>
            <a:ext cx="1080655" cy="124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47156" y="3105835"/>
            <a:ext cx="803563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b="1" cap="all" dirty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Социальный проект</a:t>
            </a:r>
            <a:endParaRPr lang="ru-RU" sz="2000" b="1" cap="all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Arial" pitchFamily="34" charset="0"/>
            </a:endParaRPr>
          </a:p>
          <a:p>
            <a:pPr algn="ctr"/>
            <a:r>
              <a:rPr lang="ru-RU" sz="4000" b="1" cap="all" dirty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  <a:t>«Заботливое   сердце»</a:t>
            </a:r>
            <a:br>
              <a:rPr lang="ru-RU" sz="4000" b="1" cap="all" dirty="0">
                <a:solidFill>
                  <a:schemeClr val="accent1">
                    <a:lumMod val="50000"/>
                  </a:schemeClr>
                </a:solidFill>
                <a:latin typeface="Gungsuh" pitchFamily="18" charset="-127"/>
                <a:ea typeface="Gungsuh" pitchFamily="18" charset="-127"/>
                <a:cs typeface="Arial" pitchFamily="34" charset="0"/>
              </a:rPr>
            </a:br>
            <a:endParaRPr lang="ru-RU" sz="4000" b="1" cap="all" dirty="0">
              <a:solidFill>
                <a:schemeClr val="accent1">
                  <a:lumMod val="50000"/>
                </a:schemeClr>
              </a:solidFill>
              <a:latin typeface="Gungsuh" pitchFamily="18" charset="-127"/>
              <a:ea typeface="Gungsuh" pitchFamily="18" charset="-127"/>
              <a:cs typeface="Arial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575267"/>
              </p:ext>
            </p:extLst>
          </p:nvPr>
        </p:nvGraphicFramePr>
        <p:xfrm>
          <a:off x="378824" y="1659253"/>
          <a:ext cx="1050962" cy="111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3040380" imgH="3223240" progId="AcroExch.Document.DC">
                  <p:embed/>
                </p:oleObj>
              </mc:Choice>
              <mc:Fallback>
                <p:oleObj name="Acrobat Document" r:id="rId5" imgW="3040380" imgH="32232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824" y="1659253"/>
                        <a:ext cx="1050962" cy="1114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28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Всероссийская байкальская платформа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Онлайн-вебинар</a:t>
            </a:r>
            <a:r>
              <a:rPr lang="ru-RU" dirty="0" smtClean="0"/>
              <a:t>  техника рукоделия </a:t>
            </a:r>
            <a:r>
              <a:rPr lang="ru-RU" dirty="0" err="1" smtClean="0"/>
              <a:t>ганутель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86" y="526326"/>
            <a:ext cx="2969147" cy="3958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563" y="416203"/>
            <a:ext cx="5278483" cy="39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2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58489" y="255378"/>
            <a:ext cx="5506357" cy="5826043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В сентябре  2023 г</a:t>
            </a:r>
            <a:r>
              <a:rPr lang="ru-RU" sz="1800" dirty="0" smtClean="0">
                <a:solidFill>
                  <a:schemeClr val="tx2"/>
                </a:solidFill>
              </a:rPr>
              <a:t>. </a:t>
            </a:r>
            <a:r>
              <a:rPr lang="ru-RU" sz="1800" b="1" dirty="0" smtClean="0">
                <a:solidFill>
                  <a:schemeClr val="tx2"/>
                </a:solidFill>
              </a:rPr>
              <a:t>на Всероссийской</a:t>
            </a:r>
            <a:r>
              <a:rPr lang="ru-RU" sz="1800" dirty="0" smtClean="0">
                <a:solidFill>
                  <a:schemeClr val="tx2"/>
                </a:solidFill>
              </a:rPr>
              <a:t>  </a:t>
            </a:r>
            <a:r>
              <a:rPr lang="ru-RU" sz="1800" b="1" dirty="0" smtClean="0">
                <a:solidFill>
                  <a:schemeClr val="tx2"/>
                </a:solidFill>
              </a:rPr>
              <a:t>Байкальской платформе</a:t>
            </a:r>
            <a:r>
              <a:rPr lang="ru-RU" sz="1800" dirty="0" smtClean="0">
                <a:solidFill>
                  <a:schemeClr val="tx2"/>
                </a:solidFill>
              </a:rPr>
              <a:t> «Классические и инновационные технологии в области декоративно-прикладного  творчества для различных категорий граждан» презентована одна из успешно внедренных в учреждении техник прикладного творчества - «</a:t>
            </a:r>
            <a:r>
              <a:rPr lang="ru-RU" sz="1800" dirty="0" err="1" smtClean="0">
                <a:solidFill>
                  <a:schemeClr val="tx2"/>
                </a:solidFill>
              </a:rPr>
              <a:t>Ганутель</a:t>
            </a:r>
            <a:r>
              <a:rPr lang="ru-RU" sz="1800" dirty="0" smtClean="0">
                <a:solidFill>
                  <a:schemeClr val="tx2"/>
                </a:solidFill>
              </a:rPr>
              <a:t>». 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На высоком уровне эксперты и коллеги со всей России оценили представленный опыт Ульяновской области</a:t>
            </a:r>
            <a:r>
              <a:rPr lang="ru-RU" sz="1800" dirty="0" smtClean="0">
                <a:solidFill>
                  <a:schemeClr val="tx2"/>
                </a:solidFill>
              </a:rPr>
              <a:t>.</a:t>
            </a:r>
          </a:p>
          <a:p>
            <a:endParaRPr lang="ru-RU" sz="1800" dirty="0" smtClean="0">
              <a:solidFill>
                <a:schemeClr val="tx2"/>
              </a:solidFill>
            </a:endParaRPr>
          </a:p>
          <a:p>
            <a:endParaRPr lang="ru-RU" sz="1800" dirty="0" smtClean="0">
              <a:solidFill>
                <a:schemeClr val="tx2"/>
              </a:solidFill>
            </a:endParaRPr>
          </a:p>
          <a:p>
            <a:r>
              <a:rPr lang="ru-RU" sz="1600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ОТЗЫВЫ  КОЛЛЕГ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4" t="18904" r="-1" b="11222"/>
          <a:stretch/>
        </p:blipFill>
        <p:spPr>
          <a:xfrm>
            <a:off x="2257062" y="2395959"/>
            <a:ext cx="4069739" cy="2558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1" r="1" b="34237"/>
          <a:stretch/>
        </p:blipFill>
        <p:spPr>
          <a:xfrm>
            <a:off x="497711" y="138898"/>
            <a:ext cx="3507130" cy="273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1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Оценка возможностей тиражирования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4742" y="1752601"/>
            <a:ext cx="10827657" cy="461917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/>
              <a:t>Ведется подготовительная работа для тиражирования данной практики.  Размещена статья «С заботой о каждом» в информационно-образовательном журнале «Социальное обслуживание населения: новации, эксперименты, творчество «СОННЭТ» и в «Вестник просвещения».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610" y="3154477"/>
            <a:ext cx="4969540" cy="33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60" y="3154477"/>
            <a:ext cx="4579705" cy="32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71983" y="325760"/>
            <a:ext cx="7768307" cy="1117091"/>
          </a:xfrm>
        </p:spPr>
        <p:txBody>
          <a:bodyPr/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Участники проекта (2023 г.)  </a:t>
            </a:r>
            <a:r>
              <a:rPr lang="ru-RU" sz="1600" dirty="0" smtClean="0"/>
              <a:t>–  </a:t>
            </a:r>
          </a:p>
          <a:p>
            <a:r>
              <a:rPr lang="ru-RU" sz="1600" dirty="0" smtClean="0"/>
              <a:t>118 получателей социальных услуг </a:t>
            </a:r>
          </a:p>
          <a:p>
            <a:r>
              <a:rPr lang="ru-RU" sz="1600" dirty="0" smtClean="0"/>
              <a:t>(граждане пожилого возраста и инвалиды)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8775865" y="1722438"/>
            <a:ext cx="3265714" cy="4785240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Ульяновская область,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</a:rPr>
              <a:t>г.Ульяновск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ОГАУСО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«Геронтологический центр «ЗАБОТА»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г. Ульяновске»</a:t>
            </a: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49" y="1975261"/>
            <a:ext cx="2918691" cy="4378038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39" y="2481944"/>
            <a:ext cx="5248414" cy="350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3" y="263618"/>
            <a:ext cx="2255710" cy="126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37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61" y="1377537"/>
            <a:ext cx="5657973" cy="377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8203" y="381965"/>
            <a:ext cx="5240203" cy="5814316"/>
          </a:xfrm>
        </p:spPr>
        <p:txBody>
          <a:bodyPr>
            <a:normAutofit/>
          </a:bodyPr>
          <a:lstStyle/>
          <a:p>
            <a:pPr algn="ctr"/>
            <a:endParaRPr lang="ru-RU" sz="2800" b="1" u="sng" dirty="0" smtClean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Цель проекта</a:t>
            </a: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:  </a:t>
            </a:r>
            <a:endParaRPr lang="ru-RU" sz="2800" b="1" u="sng" dirty="0" smtClean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algn="just"/>
            <a:endParaRPr lang="ru-RU" sz="2800" u="sng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dirty="0"/>
              <a:t>Повышение качества жизни пожилых людей и инвалидов, проживающих в ОГАУСО ГЦ «ЗАБОТА» в г. Ульяновске, путем улучшения их социализации посредством занятий декоративно-прикладным творчеством и трудотерапии.</a:t>
            </a:r>
            <a:endParaRPr lang="ru-RU" sz="1800" dirty="0" smtClean="0"/>
          </a:p>
          <a:p>
            <a:pPr lvl="0" algn="just"/>
            <a:endParaRPr lang="ru-RU" sz="1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ru-RU" sz="1800" b="1" dirty="0">
              <a:latin typeface="Gabriola" panose="04040605051002020D02" pitchFamily="8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783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606" t="17854" r="653" b="15979"/>
          <a:stretch/>
        </p:blipFill>
        <p:spPr bwMode="auto">
          <a:xfrm>
            <a:off x="760439" y="550982"/>
            <a:ext cx="3707740" cy="55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2456" y="289367"/>
            <a:ext cx="5455529" cy="6007262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latin typeface="Gabriola" panose="04040605051002020D02" pitchFamily="82" charset="0"/>
              </a:rPr>
              <a:t>Задачи проекта:  </a:t>
            </a:r>
          </a:p>
          <a:p>
            <a:pPr>
              <a:buFont typeface="Arial" pitchFamily="34" charset="0"/>
              <a:buChar char="•"/>
            </a:pPr>
            <a:r>
              <a:rPr lang="ru-RU" sz="1900" dirty="0" smtClean="0"/>
              <a:t>Создание условий для реализации творческого потенциала людей пожилого возраста и инвалидов средствами декоративно-прикладного творчества;</a:t>
            </a:r>
          </a:p>
          <a:p>
            <a:pPr>
              <a:buFont typeface="Arial" pitchFamily="34" charset="0"/>
              <a:buChar char="•"/>
            </a:pPr>
            <a:endParaRPr lang="ru-RU" sz="19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Организация содержательного досуга пожилых людей и инвалидов средствами художественного творчества;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Развитие в процессе занятий концентрации, внимания и мелкой моторики (пальчиковая гимнастика, лепка из мягких материалов: пластилин, полимерная глина);</a:t>
            </a:r>
            <a:endParaRPr lang="en-US" sz="1800" dirty="0" smtClean="0"/>
          </a:p>
          <a:p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Формирование активной жизненной позиции людей пожилого возраста и инвалидов.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1900" dirty="0" smtClean="0"/>
          </a:p>
          <a:p>
            <a:pPr>
              <a:buFont typeface="Arial" pitchFamily="34" charset="0"/>
              <a:buChar char="•"/>
            </a:pPr>
            <a:endParaRPr lang="ru-RU" sz="1900" b="1" dirty="0" smtClean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81600" y="685801"/>
            <a:ext cx="6277338" cy="5175072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endParaRPr lang="ru-RU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/>
              <a:t>Пожилые </a:t>
            </a:r>
            <a:r>
              <a:rPr lang="ru-RU" dirty="0"/>
              <a:t>граждане и люди с ограниченными возможностями здоровья, в условиях стационара испытывают потребность в самореализации. </a:t>
            </a:r>
            <a:endParaRPr lang="ru-RU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/>
              <a:t>Творчество </a:t>
            </a:r>
            <a:r>
              <a:rPr lang="ru-RU" dirty="0"/>
              <a:t>может выступать как фактор успешной самореализации личности</a:t>
            </a:r>
            <a:r>
              <a:rPr lang="ru-RU" dirty="0" smtClean="0"/>
              <a:t>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b="1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b="1" dirty="0" smtClean="0"/>
              <a:t>Актуальность</a:t>
            </a:r>
            <a:r>
              <a:rPr lang="ru-RU" dirty="0" smtClean="0"/>
              <a:t> </a:t>
            </a:r>
            <a:r>
              <a:rPr lang="ru-RU" dirty="0"/>
              <a:t>проекта заключается в том, что </a:t>
            </a:r>
            <a:r>
              <a:rPr lang="ru-RU" dirty="0" smtClean="0"/>
              <a:t>особую остроту приобретает проблема адаптации пожилых граждан </a:t>
            </a:r>
            <a:r>
              <a:rPr lang="ru-RU" dirty="0"/>
              <a:t>и инвалидов к таким метаморфозам, которые влекут за собой ряд существенных изменений в условиях и образе их жизни. </a:t>
            </a:r>
            <a:endParaRPr lang="ru-RU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dirty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/>
              <a:t>Сложившаяся ситуация требует от пожилого человека и инвалида переосмысления ценностей, отношения к себе и к окружающему, поиска новых путей реализации активности.</a:t>
            </a:r>
            <a:endParaRPr lang="ru-RU" dirty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640" y="895160"/>
            <a:ext cx="3871955" cy="236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F:\ПРОЕКТ ЗАБОТЛИВОЕ СЕРДЦЕ\Котова фото\DSC_0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169" y="3275920"/>
            <a:ext cx="3877427" cy="2584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21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849792" y="428459"/>
            <a:ext cx="6898512" cy="5515143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dirty="0" smtClean="0"/>
              <a:t>Общеразвивающая программа проекта социокультурной реабилитации </a:t>
            </a:r>
            <a:r>
              <a:rPr lang="ru-RU" sz="1800" b="1" dirty="0"/>
              <a:t>«Заботливое сердце» </a:t>
            </a:r>
            <a:r>
              <a:rPr lang="ru-RU" sz="1800" dirty="0" smtClean="0"/>
              <a:t>разработана и реализуется в рамках работы отделения трудотерапии ОГАУСО ГЦ «ЗАБОТА» в г. Ульяновске, в котором  </a:t>
            </a:r>
            <a:r>
              <a:rPr lang="ru-RU" sz="1800" b="1" dirty="0" smtClean="0"/>
              <a:t>каждому получателю социальных услуг предоставлена возможность попробовать себя в разных видах деятельности</a:t>
            </a:r>
            <a:r>
              <a:rPr lang="ru-RU" sz="1800" dirty="0" smtClean="0"/>
              <a:t>, выбрать наиболее интересное, открыть для себя «новые горизонты» в творчестве.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sz="1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dirty="0" smtClean="0"/>
              <a:t>Деятельность ведется по нескольким </a:t>
            </a:r>
            <a:r>
              <a:rPr lang="ru-RU" sz="1800" b="1" dirty="0" smtClean="0"/>
              <a:t>направлениям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lvl="2">
              <a:buClr>
                <a:srgbClr val="002060"/>
              </a:buClr>
            </a:pPr>
            <a:r>
              <a:rPr lang="ru-RU" sz="1800" dirty="0" err="1" smtClean="0"/>
              <a:t>общетрудовая</a:t>
            </a:r>
            <a:r>
              <a:rPr lang="ru-RU" sz="1800" dirty="0" smtClean="0"/>
              <a:t> терапия,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pPr lvl="2">
              <a:buClr>
                <a:srgbClr val="002060"/>
              </a:buClr>
            </a:pPr>
            <a:r>
              <a:rPr lang="ru-RU" sz="1800" dirty="0" smtClean="0"/>
              <a:t>арт-терапия,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pPr lvl="2">
              <a:buClr>
                <a:srgbClr val="002060"/>
              </a:buClr>
            </a:pPr>
            <a:r>
              <a:rPr lang="ru-RU" sz="1800" dirty="0" err="1" smtClean="0"/>
              <a:t>игротерапия</a:t>
            </a:r>
            <a:r>
              <a:rPr lang="ru-RU" sz="1800" dirty="0" smtClean="0"/>
              <a:t>.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dirty="0" smtClean="0"/>
              <a:t>В рамках реализации проекта в учреждении уже имеются необходимые ресурсы и необходимые партнерские отношения с внешними организациями и </a:t>
            </a:r>
            <a:r>
              <a:rPr lang="ru-RU" sz="1800" dirty="0" err="1" smtClean="0"/>
              <a:t>благодателями</a:t>
            </a:r>
            <a:r>
              <a:rPr lang="ru-RU" sz="1800" dirty="0" smtClean="0"/>
              <a:t> для  организации работы творческой мастерской.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6648" y="2757713"/>
            <a:ext cx="1979123" cy="21240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47" y="449943"/>
            <a:ext cx="1908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bright="3000"/>
          </a:blip>
          <a:srcRect/>
          <a:stretch>
            <a:fillRect/>
          </a:stretch>
        </p:blipFill>
        <p:spPr bwMode="auto">
          <a:xfrm>
            <a:off x="2488188" y="428459"/>
            <a:ext cx="1908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26940" b="26940"/>
          <a:stretch>
            <a:fillRect/>
          </a:stretch>
        </p:blipFill>
        <p:spPr bwMode="auto">
          <a:xfrm>
            <a:off x="609621" y="4264530"/>
            <a:ext cx="3888000" cy="16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12229" y="729343"/>
            <a:ext cx="6096000" cy="5257802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pPr marL="114300" indent="0" algn="ctr">
              <a:buNone/>
            </a:pPr>
            <a:r>
              <a:rPr lang="ru-RU" sz="1800" dirty="0" smtClean="0"/>
              <a:t>На начальных этапах работы было небольшое количество разнообразных услуг. </a:t>
            </a:r>
          </a:p>
          <a:p>
            <a:endParaRPr lang="ru-RU" sz="1800" dirty="0" smtClean="0"/>
          </a:p>
          <a:p>
            <a:pPr marL="114300" indent="0" algn="ctr">
              <a:buNone/>
            </a:pPr>
            <a:r>
              <a:rPr lang="ru-RU" sz="1800" b="1" dirty="0"/>
              <a:t>За 3 года работы по проекту </a:t>
            </a:r>
            <a:r>
              <a:rPr lang="ru-RU" sz="1800" dirty="0" smtClean="0"/>
              <a:t>:</a:t>
            </a:r>
          </a:p>
          <a:p>
            <a:pPr marL="114300" indent="0" algn="ctr">
              <a:buNone/>
            </a:pPr>
            <a:endParaRPr lang="ru-RU" sz="1800" dirty="0" smtClean="0"/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dirty="0" smtClean="0"/>
              <a:t>были </a:t>
            </a:r>
            <a:r>
              <a:rPr lang="ru-RU" sz="1800" dirty="0"/>
              <a:t>привлечены к участию </a:t>
            </a:r>
            <a:r>
              <a:rPr lang="ru-RU" sz="1800" dirty="0" smtClean="0"/>
              <a:t>3 </a:t>
            </a:r>
            <a:r>
              <a:rPr lang="ru-RU" sz="1800" dirty="0"/>
              <a:t>партнера(спонсора</a:t>
            </a:r>
            <a:r>
              <a:rPr lang="ru-RU" sz="1800" dirty="0" smtClean="0"/>
              <a:t>);</a:t>
            </a:r>
          </a:p>
          <a:p>
            <a:pPr marL="114300" indent="0">
              <a:buClr>
                <a:srgbClr val="002060"/>
              </a:buClr>
              <a:buNone/>
            </a:pPr>
            <a:endParaRPr lang="ru-RU" sz="1800" dirty="0" smtClean="0"/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dirty="0" smtClean="0"/>
              <a:t>Проведено 308 занятий;</a:t>
            </a:r>
          </a:p>
          <a:p>
            <a:pPr marL="114300" indent="0">
              <a:buClr>
                <a:srgbClr val="002060"/>
              </a:buClr>
              <a:buNone/>
            </a:pPr>
            <a:endParaRPr lang="ru-RU" sz="1800" dirty="0" smtClean="0"/>
          </a:p>
          <a:p>
            <a:pPr lvl="1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1800" dirty="0" smtClean="0"/>
              <a:t>охват </a:t>
            </a:r>
            <a:r>
              <a:rPr lang="ru-RU" sz="1800" dirty="0"/>
              <a:t>участников увеличился в 3 раза и составил 118 человек. </a:t>
            </a:r>
            <a:endParaRPr lang="ru-RU" sz="1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3848" y="1676254"/>
            <a:ext cx="1848495" cy="32876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425" y="396782"/>
            <a:ext cx="1802606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40000">
            <a:off x="1627643" y="1337514"/>
            <a:ext cx="3668283" cy="172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:\ПРОЕКТ ЗАБОТЛИВОЕ СЕРДЦЕ\Котова фото\DSC_0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031" y="4048292"/>
            <a:ext cx="3852000" cy="256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 smtClean="0"/>
              <a:t>В последующих этапах наблюдается </a:t>
            </a:r>
            <a:r>
              <a:rPr lang="ru-RU" sz="1800" b="1" dirty="0" smtClean="0"/>
              <a:t>увеличение количества разнообразных занятий, </a:t>
            </a:r>
            <a:r>
              <a:rPr lang="ru-RU" sz="1800" dirty="0" smtClean="0"/>
              <a:t>что улучшает работу трудотерапии, развивается моторика  рук, эмоциональное состояние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314" y="2119086"/>
            <a:ext cx="3262865" cy="2605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F:\ПРОЕКТ ЗАБОТЛИВОЕ СЕРДЦЕ\Котова фото\DSC_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95" y="315207"/>
            <a:ext cx="4717048" cy="3144701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88465" y="2887294"/>
            <a:ext cx="1803862" cy="360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F:\ПРОЕКТ ЗАБОТЛИВОЕ СЕРДЦЕ\Котова фото\DSC_08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6499" y="3190689"/>
            <a:ext cx="4014483" cy="2676323"/>
          </a:xfrm>
          <a:prstGeom prst="rect">
            <a:avLst/>
          </a:prstGeom>
          <a:noFill/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2" y="3552505"/>
            <a:ext cx="4671771" cy="31145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/>
            </a:r>
            <a:br>
              <a:rPr lang="ru-RU" sz="3200" b="1" dirty="0" smtClean="0">
                <a:latin typeface="Gabriola" panose="04040605051002020D02" pitchFamily="8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Показатели      проекта</a:t>
            </a:r>
            <a:r>
              <a:rPr lang="ru-RU" sz="3200" b="1" dirty="0">
                <a:latin typeface="Gabriola" panose="04040605051002020D02" pitchFamily="82" charset="0"/>
              </a:rPr>
              <a:t/>
            </a:r>
            <a:br>
              <a:rPr lang="ru-RU" sz="3200" b="1" dirty="0">
                <a:latin typeface="Gabriola" panose="04040605051002020D02" pitchFamily="82" charset="0"/>
              </a:rPr>
            </a:br>
            <a:r>
              <a:rPr lang="ru-RU" sz="3200" b="1" dirty="0" smtClean="0">
                <a:latin typeface="Gabriola" panose="04040605051002020D02" pitchFamily="82" charset="0"/>
              </a:rPr>
              <a:t/>
            </a:r>
            <a:br>
              <a:rPr lang="ru-RU" sz="3200" b="1" dirty="0" smtClean="0">
                <a:latin typeface="Gabriola" panose="04040605051002020D02" pitchFamily="82" charset="0"/>
              </a:rPr>
            </a:br>
            <a:endParaRPr lang="ru-RU" sz="3200" b="1" dirty="0">
              <a:latin typeface="Gabriola" panose="04040605051002020D02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611113"/>
              </p:ext>
            </p:extLst>
          </p:nvPr>
        </p:nvGraphicFramePr>
        <p:xfrm>
          <a:off x="239211" y="1817225"/>
          <a:ext cx="8592273" cy="401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109276" y="1817225"/>
            <a:ext cx="2891742" cy="380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cap="none" dirty="0" smtClean="0">
                <a:latin typeface="Times New Roman" pitchFamily="18" charset="0"/>
                <a:cs typeface="Times New Roman" pitchFamily="18" charset="0"/>
              </a:rPr>
              <a:t>На старте проекта приняло участие </a:t>
            </a:r>
          </a:p>
          <a:p>
            <a:r>
              <a:rPr lang="ru-RU" sz="2700" b="1" cap="none" dirty="0" smtClean="0">
                <a:latin typeface="Times New Roman" pitchFamily="18" charset="0"/>
                <a:cs typeface="Times New Roman" pitchFamily="18" charset="0"/>
              </a:rPr>
              <a:t>25 человек. </a:t>
            </a:r>
          </a:p>
          <a:p>
            <a:endParaRPr lang="ru-RU" sz="2700" b="1" cap="non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b="1" cap="none" dirty="0" smtClean="0">
                <a:latin typeface="Times New Roman" pitchFamily="18" charset="0"/>
                <a:cs typeface="Times New Roman" pitchFamily="18" charset="0"/>
              </a:rPr>
              <a:t>В 2022 г. число получателей социальных услуг увеличилось до  39 человек. </a:t>
            </a:r>
          </a:p>
          <a:p>
            <a:endParaRPr lang="ru-RU" sz="2700" b="1" cap="none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700" b="1" cap="none" dirty="0" smtClean="0">
                <a:latin typeface="Times New Roman" pitchFamily="18" charset="0"/>
                <a:cs typeface="Times New Roman" pitchFamily="18" charset="0"/>
              </a:rPr>
              <a:t>В 2023г. охват  участников составил </a:t>
            </a:r>
          </a:p>
          <a:p>
            <a:r>
              <a:rPr lang="ru-RU" sz="2700" b="1" cap="none" dirty="0" smtClean="0">
                <a:latin typeface="Times New Roman" pitchFamily="18" charset="0"/>
                <a:cs typeface="Times New Roman" pitchFamily="18" charset="0"/>
              </a:rPr>
              <a:t>- 54 человека. </a:t>
            </a:r>
            <a:br>
              <a:rPr lang="ru-RU" sz="27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Gabriola" panose="04040605051002020D02" pitchFamily="82" charset="0"/>
              </a:rPr>
              <a:t/>
            </a:r>
            <a:br>
              <a:rPr lang="ru-RU" sz="3200" b="1" dirty="0" smtClean="0">
                <a:latin typeface="Gabriola" panose="04040605051002020D02" pitchFamily="82" charset="0"/>
              </a:rPr>
            </a:br>
            <a:endParaRPr lang="ru-RU" sz="32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9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521</Words>
  <Application>Microsoft Office PowerPoint</Application>
  <PresentationFormat>Произвольный</PresentationFormat>
  <Paragraphs>81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Аптека</vt:lpstr>
      <vt:lpstr>Adobe Acrobat Document</vt:lpstr>
      <vt:lpstr>                                                                                                                                                                                     Министерство социального развития                      Ульяновской области     ОГАУСО               «Геронтологический центр «ЗАБОТА»            в г. Ульяновске»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Показатели      проекта  </vt:lpstr>
      <vt:lpstr>Онлайн-вебинар  техника рукоделия ганутель</vt:lpstr>
      <vt:lpstr>ОТЗЫВЫ  КОЛЛЕГ </vt:lpstr>
      <vt:lpstr>Оценка возможностей тиражирования практики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</dc:title>
  <dc:creator>222</dc:creator>
  <cp:lastModifiedBy>User</cp:lastModifiedBy>
  <cp:revision>195</cp:revision>
  <dcterms:created xsi:type="dcterms:W3CDTF">2018-03-20T09:45:16Z</dcterms:created>
  <dcterms:modified xsi:type="dcterms:W3CDTF">2024-03-19T12:02:10Z</dcterms:modified>
</cp:coreProperties>
</file>